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3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2" r:id="rId7"/>
    <p:sldId id="264" r:id="rId8"/>
    <p:sldId id="265" r:id="rId9"/>
    <p:sldId id="266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0"/>
  </p:normalViewPr>
  <p:slideViewPr>
    <p:cSldViewPr snapToGrid="0" snapToObjects="1">
      <p:cViewPr>
        <p:scale>
          <a:sx n="97" d="100"/>
          <a:sy n="97" d="100"/>
        </p:scale>
        <p:origin x="-10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07AF4-1F8B-401E-9F68-979787229BD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F323C2-B46C-4EAE-A80D-4AAD4577915A}">
      <dgm:prSet/>
      <dgm:spPr/>
      <dgm:t>
        <a:bodyPr/>
        <a:lstStyle/>
        <a:p>
          <a:r>
            <a:rPr lang="en-AU" dirty="0"/>
            <a:t>Look deeper into trade off between cost and time</a:t>
          </a:r>
          <a:endParaRPr lang="en-US" dirty="0"/>
        </a:p>
      </dgm:t>
    </dgm:pt>
    <dgm:pt modelId="{BF00723D-6331-43A5-85D8-CE0DC4DF496B}" type="parTrans" cxnId="{3A449132-1B5D-474A-B328-7DF0BED9CAAE}">
      <dgm:prSet/>
      <dgm:spPr/>
      <dgm:t>
        <a:bodyPr/>
        <a:lstStyle/>
        <a:p>
          <a:endParaRPr lang="en-US"/>
        </a:p>
      </dgm:t>
    </dgm:pt>
    <dgm:pt modelId="{DB3DC1A4-BEAF-41EF-8978-0B0BABE4577D}" type="sibTrans" cxnId="{3A449132-1B5D-474A-B328-7DF0BED9CAA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C921E70-42D4-4719-A9FD-88D444EFE00C}">
      <dgm:prSet/>
      <dgm:spPr/>
      <dgm:t>
        <a:bodyPr/>
        <a:lstStyle/>
        <a:p>
          <a:r>
            <a:rPr lang="en-AU" dirty="0"/>
            <a:t>Use google map API to check the duration between each address and airport</a:t>
          </a:r>
          <a:endParaRPr lang="en-US" dirty="0"/>
        </a:p>
      </dgm:t>
    </dgm:pt>
    <dgm:pt modelId="{DCEC8F37-BA5E-4A7A-9055-299D12A1D78B}" type="parTrans" cxnId="{408E89AA-9F07-486F-9D65-B0C10519C193}">
      <dgm:prSet/>
      <dgm:spPr/>
      <dgm:t>
        <a:bodyPr/>
        <a:lstStyle/>
        <a:p>
          <a:endParaRPr lang="en-US"/>
        </a:p>
      </dgm:t>
    </dgm:pt>
    <dgm:pt modelId="{86B5E3D1-B6B5-4412-BCA9-EEB284A4B771}" type="sibTrans" cxnId="{408E89AA-9F07-486F-9D65-B0C10519C19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C84E1D1-D4EE-4801-9E89-268F92F21478}">
      <dgm:prSet/>
      <dgm:spPr/>
      <dgm:t>
        <a:bodyPr/>
        <a:lstStyle/>
        <a:p>
          <a:r>
            <a:rPr lang="en-AU" dirty="0"/>
            <a:t>try different Ks for K-mean, we can use elbow method to find the best K</a:t>
          </a:r>
          <a:endParaRPr lang="en-US" dirty="0"/>
        </a:p>
      </dgm:t>
    </dgm:pt>
    <dgm:pt modelId="{EFB0E025-E5D5-4C29-9BD3-1243A3678D69}" type="parTrans" cxnId="{591E2A73-CEAC-4F6E-8D02-A2BDFD4C7D1A}">
      <dgm:prSet/>
      <dgm:spPr/>
      <dgm:t>
        <a:bodyPr/>
        <a:lstStyle/>
        <a:p>
          <a:endParaRPr lang="en-US"/>
        </a:p>
      </dgm:t>
    </dgm:pt>
    <dgm:pt modelId="{3066A766-27E7-4696-B4FD-A89C9F64D742}" type="sibTrans" cxnId="{591E2A73-CEAC-4F6E-8D02-A2BDFD4C7D1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8F8BDCE-BC71-4212-8653-411E68609CED}">
      <dgm:prSet/>
      <dgm:spPr/>
      <dgm:t>
        <a:bodyPr/>
        <a:lstStyle/>
        <a:p>
          <a:r>
            <a:rPr lang="en-AU" dirty="0"/>
            <a:t>Extend the project further for larger data sets</a:t>
          </a:r>
          <a:endParaRPr lang="en-US" dirty="0"/>
        </a:p>
      </dgm:t>
    </dgm:pt>
    <dgm:pt modelId="{3707C542-C5CD-464F-AF70-54FCA1D88528}" type="parTrans" cxnId="{CFD3BA60-C439-4EDE-85B1-C94EC3326F56}">
      <dgm:prSet/>
      <dgm:spPr/>
      <dgm:t>
        <a:bodyPr/>
        <a:lstStyle/>
        <a:p>
          <a:endParaRPr lang="en-US"/>
        </a:p>
      </dgm:t>
    </dgm:pt>
    <dgm:pt modelId="{927B4332-666D-4F9D-8586-04E4BD3FBCA1}" type="sibTrans" cxnId="{CFD3BA60-C439-4EDE-85B1-C94EC3326F5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D11BE9A6-053B-6542-B4E0-5AA3E5960A18}">
      <dgm:prSet/>
      <dgm:spPr/>
      <dgm:t>
        <a:bodyPr/>
        <a:lstStyle/>
        <a:p>
          <a:r>
            <a:rPr lang="en-GB" dirty="0"/>
            <a:t>Try some other Algorithms for assigning employees into one taxi</a:t>
          </a:r>
        </a:p>
      </dgm:t>
    </dgm:pt>
    <dgm:pt modelId="{49B726C4-4EC6-F04C-800A-0A5EDF8528DB}" type="parTrans" cxnId="{9A07A68A-BC21-944B-B7D1-87DF1639C389}">
      <dgm:prSet/>
      <dgm:spPr/>
      <dgm:t>
        <a:bodyPr/>
        <a:lstStyle/>
        <a:p>
          <a:endParaRPr lang="en-GB"/>
        </a:p>
      </dgm:t>
    </dgm:pt>
    <dgm:pt modelId="{E54F3797-6E54-214E-A969-72A8ECCFE8D3}" type="sibTrans" cxnId="{9A07A68A-BC21-944B-B7D1-87DF1639C389}">
      <dgm:prSet phldrT="5" phldr="0"/>
      <dgm:spPr/>
      <dgm:t>
        <a:bodyPr/>
        <a:lstStyle/>
        <a:p>
          <a:r>
            <a:rPr lang="en-GB"/>
            <a:t>5</a:t>
          </a:r>
        </a:p>
      </dgm:t>
    </dgm:pt>
    <dgm:pt modelId="{F8F7E06F-F137-024D-8E4E-3A2D50FD3077}" type="pres">
      <dgm:prSet presAssocID="{CBD07AF4-1F8B-401E-9F68-979787229BD1}" presName="Name0" presStyleCnt="0">
        <dgm:presLayoutVars>
          <dgm:animLvl val="lvl"/>
          <dgm:resizeHandles val="exact"/>
        </dgm:presLayoutVars>
      </dgm:prSet>
      <dgm:spPr/>
    </dgm:pt>
    <dgm:pt modelId="{B06B0416-1F20-8848-997C-818E9F05D0D0}" type="pres">
      <dgm:prSet presAssocID="{72F323C2-B46C-4EAE-A80D-4AAD4577915A}" presName="compositeNode" presStyleCnt="0">
        <dgm:presLayoutVars>
          <dgm:bulletEnabled val="1"/>
        </dgm:presLayoutVars>
      </dgm:prSet>
      <dgm:spPr/>
    </dgm:pt>
    <dgm:pt modelId="{B148D2C2-F2F4-4E4C-84D5-27CB7A5F82E7}" type="pres">
      <dgm:prSet presAssocID="{72F323C2-B46C-4EAE-A80D-4AAD4577915A}" presName="bgRect" presStyleLbl="bgAccFollowNode1" presStyleIdx="0" presStyleCnt="5"/>
      <dgm:spPr/>
    </dgm:pt>
    <dgm:pt modelId="{65AF8E1F-14F2-0E49-8140-5A4B7F525203}" type="pres">
      <dgm:prSet presAssocID="{DB3DC1A4-BEAF-41EF-8978-0B0BABE4577D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1C907D83-9660-7E4F-BABC-840E7F6B0438}" type="pres">
      <dgm:prSet presAssocID="{72F323C2-B46C-4EAE-A80D-4AAD4577915A}" presName="bottomLine" presStyleLbl="alignNode1" presStyleIdx="1" presStyleCnt="10">
        <dgm:presLayoutVars/>
      </dgm:prSet>
      <dgm:spPr/>
    </dgm:pt>
    <dgm:pt modelId="{C942E643-BA42-2041-91D1-E1A7F2B1197E}" type="pres">
      <dgm:prSet presAssocID="{72F323C2-B46C-4EAE-A80D-4AAD4577915A}" presName="nodeText" presStyleLbl="bgAccFollowNode1" presStyleIdx="0" presStyleCnt="5">
        <dgm:presLayoutVars>
          <dgm:bulletEnabled val="1"/>
        </dgm:presLayoutVars>
      </dgm:prSet>
      <dgm:spPr/>
    </dgm:pt>
    <dgm:pt modelId="{E4DB3622-084E-9244-9776-A7853D6CDE2B}" type="pres">
      <dgm:prSet presAssocID="{DB3DC1A4-BEAF-41EF-8978-0B0BABE4577D}" presName="sibTrans" presStyleCnt="0"/>
      <dgm:spPr/>
    </dgm:pt>
    <dgm:pt modelId="{66E116DF-2FC2-864D-9637-DE2BB7F3BE61}" type="pres">
      <dgm:prSet presAssocID="{8C921E70-42D4-4719-A9FD-88D444EFE00C}" presName="compositeNode" presStyleCnt="0">
        <dgm:presLayoutVars>
          <dgm:bulletEnabled val="1"/>
        </dgm:presLayoutVars>
      </dgm:prSet>
      <dgm:spPr/>
    </dgm:pt>
    <dgm:pt modelId="{A389A342-CAF5-884A-A354-C63F7D0BD29B}" type="pres">
      <dgm:prSet presAssocID="{8C921E70-42D4-4719-A9FD-88D444EFE00C}" presName="bgRect" presStyleLbl="bgAccFollowNode1" presStyleIdx="1" presStyleCnt="5"/>
      <dgm:spPr/>
    </dgm:pt>
    <dgm:pt modelId="{51B115CD-B924-F74A-86C6-795C0E4BFB5F}" type="pres">
      <dgm:prSet presAssocID="{86B5E3D1-B6B5-4412-BCA9-EEB284A4B771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BAB7F9D8-F0F4-364D-A257-181AC42818BD}" type="pres">
      <dgm:prSet presAssocID="{8C921E70-42D4-4719-A9FD-88D444EFE00C}" presName="bottomLine" presStyleLbl="alignNode1" presStyleIdx="3" presStyleCnt="10">
        <dgm:presLayoutVars/>
      </dgm:prSet>
      <dgm:spPr/>
    </dgm:pt>
    <dgm:pt modelId="{D51604BA-68DC-3D4C-A32A-E52EC09C7479}" type="pres">
      <dgm:prSet presAssocID="{8C921E70-42D4-4719-A9FD-88D444EFE00C}" presName="nodeText" presStyleLbl="bgAccFollowNode1" presStyleIdx="1" presStyleCnt="5">
        <dgm:presLayoutVars>
          <dgm:bulletEnabled val="1"/>
        </dgm:presLayoutVars>
      </dgm:prSet>
      <dgm:spPr/>
    </dgm:pt>
    <dgm:pt modelId="{86A967FE-3DC7-A244-8D5B-85823987B41C}" type="pres">
      <dgm:prSet presAssocID="{86B5E3D1-B6B5-4412-BCA9-EEB284A4B771}" presName="sibTrans" presStyleCnt="0"/>
      <dgm:spPr/>
    </dgm:pt>
    <dgm:pt modelId="{42BB8441-09F7-2D4E-A5D0-1BD957344A76}" type="pres">
      <dgm:prSet presAssocID="{DC84E1D1-D4EE-4801-9E89-268F92F21478}" presName="compositeNode" presStyleCnt="0">
        <dgm:presLayoutVars>
          <dgm:bulletEnabled val="1"/>
        </dgm:presLayoutVars>
      </dgm:prSet>
      <dgm:spPr/>
    </dgm:pt>
    <dgm:pt modelId="{E7EFC814-7F0E-CF4C-AE0B-4F16475BA5B1}" type="pres">
      <dgm:prSet presAssocID="{DC84E1D1-D4EE-4801-9E89-268F92F21478}" presName="bgRect" presStyleLbl="bgAccFollowNode1" presStyleIdx="2" presStyleCnt="5"/>
      <dgm:spPr/>
    </dgm:pt>
    <dgm:pt modelId="{34CE618D-6F1C-4847-B8A7-6D5D4AA377F8}" type="pres">
      <dgm:prSet presAssocID="{3066A766-27E7-4696-B4FD-A89C9F64D742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B834F3C6-FAEF-C542-A9A6-D0503CD8AC9F}" type="pres">
      <dgm:prSet presAssocID="{DC84E1D1-D4EE-4801-9E89-268F92F21478}" presName="bottomLine" presStyleLbl="alignNode1" presStyleIdx="5" presStyleCnt="10">
        <dgm:presLayoutVars/>
      </dgm:prSet>
      <dgm:spPr/>
    </dgm:pt>
    <dgm:pt modelId="{6CED3533-0328-614C-9D04-478ED39AC034}" type="pres">
      <dgm:prSet presAssocID="{DC84E1D1-D4EE-4801-9E89-268F92F21478}" presName="nodeText" presStyleLbl="bgAccFollowNode1" presStyleIdx="2" presStyleCnt="5">
        <dgm:presLayoutVars>
          <dgm:bulletEnabled val="1"/>
        </dgm:presLayoutVars>
      </dgm:prSet>
      <dgm:spPr/>
    </dgm:pt>
    <dgm:pt modelId="{D6DEAFDC-3C6C-4348-9E55-8B101CD1D23A}" type="pres">
      <dgm:prSet presAssocID="{3066A766-27E7-4696-B4FD-A89C9F64D742}" presName="sibTrans" presStyleCnt="0"/>
      <dgm:spPr/>
    </dgm:pt>
    <dgm:pt modelId="{67E9C0D0-3568-B143-A263-BC59165686B1}" type="pres">
      <dgm:prSet presAssocID="{08F8BDCE-BC71-4212-8653-411E68609CED}" presName="compositeNode" presStyleCnt="0">
        <dgm:presLayoutVars>
          <dgm:bulletEnabled val="1"/>
        </dgm:presLayoutVars>
      </dgm:prSet>
      <dgm:spPr/>
    </dgm:pt>
    <dgm:pt modelId="{EC88CA19-1528-594A-9F35-BD1AE3BCD06E}" type="pres">
      <dgm:prSet presAssocID="{08F8BDCE-BC71-4212-8653-411E68609CED}" presName="bgRect" presStyleLbl="bgAccFollowNode1" presStyleIdx="3" presStyleCnt="5"/>
      <dgm:spPr/>
    </dgm:pt>
    <dgm:pt modelId="{DFA8FFF5-FBD4-1C49-9012-93CE1F1AE772}" type="pres">
      <dgm:prSet presAssocID="{927B4332-666D-4F9D-8586-04E4BD3FBCA1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BBE98DC6-9F3D-DD46-9832-DE18A173FBF7}" type="pres">
      <dgm:prSet presAssocID="{08F8BDCE-BC71-4212-8653-411E68609CED}" presName="bottomLine" presStyleLbl="alignNode1" presStyleIdx="7" presStyleCnt="10">
        <dgm:presLayoutVars/>
      </dgm:prSet>
      <dgm:spPr/>
    </dgm:pt>
    <dgm:pt modelId="{4FA5A7DA-4A2A-E34E-972E-B77726F9BAD8}" type="pres">
      <dgm:prSet presAssocID="{08F8BDCE-BC71-4212-8653-411E68609CED}" presName="nodeText" presStyleLbl="bgAccFollowNode1" presStyleIdx="3" presStyleCnt="5">
        <dgm:presLayoutVars>
          <dgm:bulletEnabled val="1"/>
        </dgm:presLayoutVars>
      </dgm:prSet>
      <dgm:spPr/>
    </dgm:pt>
    <dgm:pt modelId="{1E4EAFA4-A0CC-C04C-9515-6E842EB3EA63}" type="pres">
      <dgm:prSet presAssocID="{927B4332-666D-4F9D-8586-04E4BD3FBCA1}" presName="sibTrans" presStyleCnt="0"/>
      <dgm:spPr/>
    </dgm:pt>
    <dgm:pt modelId="{C39264D0-1904-2147-8D4B-A74C9CE8E4BF}" type="pres">
      <dgm:prSet presAssocID="{D11BE9A6-053B-6542-B4E0-5AA3E5960A18}" presName="compositeNode" presStyleCnt="0">
        <dgm:presLayoutVars>
          <dgm:bulletEnabled val="1"/>
        </dgm:presLayoutVars>
      </dgm:prSet>
      <dgm:spPr/>
    </dgm:pt>
    <dgm:pt modelId="{E1058728-527D-9242-B63D-342DD1232EB1}" type="pres">
      <dgm:prSet presAssocID="{D11BE9A6-053B-6542-B4E0-5AA3E5960A18}" presName="bgRect" presStyleLbl="bgAccFollowNode1" presStyleIdx="4" presStyleCnt="5"/>
      <dgm:spPr/>
    </dgm:pt>
    <dgm:pt modelId="{79A5E9E2-7941-D941-982B-1A8506A5CF67}" type="pres">
      <dgm:prSet presAssocID="{E54F3797-6E54-214E-A969-72A8ECCFE8D3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53AF553A-DBC4-2449-A2F9-21ABBECEE109}" type="pres">
      <dgm:prSet presAssocID="{D11BE9A6-053B-6542-B4E0-5AA3E5960A18}" presName="bottomLine" presStyleLbl="alignNode1" presStyleIdx="9" presStyleCnt="10">
        <dgm:presLayoutVars/>
      </dgm:prSet>
      <dgm:spPr/>
    </dgm:pt>
    <dgm:pt modelId="{AF57233C-0D79-9445-AEA5-B60408B0F807}" type="pres">
      <dgm:prSet presAssocID="{D11BE9A6-053B-6542-B4E0-5AA3E5960A18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8A17C022-6F2F-2D48-A451-BFDCE9E14081}" type="presOf" srcId="{08F8BDCE-BC71-4212-8653-411E68609CED}" destId="{EC88CA19-1528-594A-9F35-BD1AE3BCD06E}" srcOrd="0" destOrd="0" presId="urn:microsoft.com/office/officeart/2016/7/layout/BasicLinearProcessNumbered"/>
    <dgm:cxn modelId="{3A449132-1B5D-474A-B328-7DF0BED9CAAE}" srcId="{CBD07AF4-1F8B-401E-9F68-979787229BD1}" destId="{72F323C2-B46C-4EAE-A80D-4AAD4577915A}" srcOrd="0" destOrd="0" parTransId="{BF00723D-6331-43A5-85D8-CE0DC4DF496B}" sibTransId="{DB3DC1A4-BEAF-41EF-8978-0B0BABE4577D}"/>
    <dgm:cxn modelId="{8B446058-88E2-614E-8CDE-D9C0AB395807}" type="presOf" srcId="{D11BE9A6-053B-6542-B4E0-5AA3E5960A18}" destId="{E1058728-527D-9242-B63D-342DD1232EB1}" srcOrd="0" destOrd="0" presId="urn:microsoft.com/office/officeart/2016/7/layout/BasicLinearProcessNumbered"/>
    <dgm:cxn modelId="{DFC78159-6EE4-EE44-864F-6C5FCE5D79F3}" type="presOf" srcId="{72F323C2-B46C-4EAE-A80D-4AAD4577915A}" destId="{B148D2C2-F2F4-4E4C-84D5-27CB7A5F82E7}" srcOrd="0" destOrd="0" presId="urn:microsoft.com/office/officeart/2016/7/layout/BasicLinearProcessNumbered"/>
    <dgm:cxn modelId="{CFD3BA60-C439-4EDE-85B1-C94EC3326F56}" srcId="{CBD07AF4-1F8B-401E-9F68-979787229BD1}" destId="{08F8BDCE-BC71-4212-8653-411E68609CED}" srcOrd="3" destOrd="0" parTransId="{3707C542-C5CD-464F-AF70-54FCA1D88528}" sibTransId="{927B4332-666D-4F9D-8586-04E4BD3FBCA1}"/>
    <dgm:cxn modelId="{06440266-51C6-5F46-A703-2EBD4E2214D8}" type="presOf" srcId="{E54F3797-6E54-214E-A969-72A8ECCFE8D3}" destId="{79A5E9E2-7941-D941-982B-1A8506A5CF67}" srcOrd="0" destOrd="0" presId="urn:microsoft.com/office/officeart/2016/7/layout/BasicLinearProcessNumbered"/>
    <dgm:cxn modelId="{1DE7226F-CD85-D64D-9647-DFF989181C60}" type="presOf" srcId="{8C921E70-42D4-4719-A9FD-88D444EFE00C}" destId="{A389A342-CAF5-884A-A354-C63F7D0BD29B}" srcOrd="0" destOrd="0" presId="urn:microsoft.com/office/officeart/2016/7/layout/BasicLinearProcessNumbered"/>
    <dgm:cxn modelId="{591E2A73-CEAC-4F6E-8D02-A2BDFD4C7D1A}" srcId="{CBD07AF4-1F8B-401E-9F68-979787229BD1}" destId="{DC84E1D1-D4EE-4801-9E89-268F92F21478}" srcOrd="2" destOrd="0" parTransId="{EFB0E025-E5D5-4C29-9BD3-1243A3678D69}" sibTransId="{3066A766-27E7-4696-B4FD-A89C9F64D742}"/>
    <dgm:cxn modelId="{92AAC978-4A2D-0546-86FA-DA629F3A354D}" type="presOf" srcId="{DC84E1D1-D4EE-4801-9E89-268F92F21478}" destId="{E7EFC814-7F0E-CF4C-AE0B-4F16475BA5B1}" srcOrd="0" destOrd="0" presId="urn:microsoft.com/office/officeart/2016/7/layout/BasicLinearProcessNumbered"/>
    <dgm:cxn modelId="{54315D83-9AC4-C24E-845B-B8575AACAD21}" type="presOf" srcId="{D11BE9A6-053B-6542-B4E0-5AA3E5960A18}" destId="{AF57233C-0D79-9445-AEA5-B60408B0F807}" srcOrd="1" destOrd="0" presId="urn:microsoft.com/office/officeart/2016/7/layout/BasicLinearProcessNumbered"/>
    <dgm:cxn modelId="{9A07A68A-BC21-944B-B7D1-87DF1639C389}" srcId="{CBD07AF4-1F8B-401E-9F68-979787229BD1}" destId="{D11BE9A6-053B-6542-B4E0-5AA3E5960A18}" srcOrd="4" destOrd="0" parTransId="{49B726C4-4EC6-F04C-800A-0A5EDF8528DB}" sibTransId="{E54F3797-6E54-214E-A969-72A8ECCFE8D3}"/>
    <dgm:cxn modelId="{FFEDA9A2-6E06-0748-83B5-E9D52B25F367}" type="presOf" srcId="{86B5E3D1-B6B5-4412-BCA9-EEB284A4B771}" destId="{51B115CD-B924-F74A-86C6-795C0E4BFB5F}" srcOrd="0" destOrd="0" presId="urn:microsoft.com/office/officeart/2016/7/layout/BasicLinearProcessNumbered"/>
    <dgm:cxn modelId="{888B92A5-3DBA-0D46-9E34-A21A02F46EFA}" type="presOf" srcId="{CBD07AF4-1F8B-401E-9F68-979787229BD1}" destId="{F8F7E06F-F137-024D-8E4E-3A2D50FD3077}" srcOrd="0" destOrd="0" presId="urn:microsoft.com/office/officeart/2016/7/layout/BasicLinearProcessNumbered"/>
    <dgm:cxn modelId="{61D2D5A8-C52C-D043-B5C7-329DB5EA5B3F}" type="presOf" srcId="{08F8BDCE-BC71-4212-8653-411E68609CED}" destId="{4FA5A7DA-4A2A-E34E-972E-B77726F9BAD8}" srcOrd="1" destOrd="0" presId="urn:microsoft.com/office/officeart/2016/7/layout/BasicLinearProcessNumbered"/>
    <dgm:cxn modelId="{408E89AA-9F07-486F-9D65-B0C10519C193}" srcId="{CBD07AF4-1F8B-401E-9F68-979787229BD1}" destId="{8C921E70-42D4-4719-A9FD-88D444EFE00C}" srcOrd="1" destOrd="0" parTransId="{DCEC8F37-BA5E-4A7A-9055-299D12A1D78B}" sibTransId="{86B5E3D1-B6B5-4412-BCA9-EEB284A4B771}"/>
    <dgm:cxn modelId="{82FC9FE2-3182-8C45-8B60-6CE1FEA39EFE}" type="presOf" srcId="{8C921E70-42D4-4719-A9FD-88D444EFE00C}" destId="{D51604BA-68DC-3D4C-A32A-E52EC09C7479}" srcOrd="1" destOrd="0" presId="urn:microsoft.com/office/officeart/2016/7/layout/BasicLinearProcessNumbered"/>
    <dgm:cxn modelId="{1F18E4E9-2C79-E44F-A381-E09CF96C8BCE}" type="presOf" srcId="{72F323C2-B46C-4EAE-A80D-4AAD4577915A}" destId="{C942E643-BA42-2041-91D1-E1A7F2B1197E}" srcOrd="1" destOrd="0" presId="urn:microsoft.com/office/officeart/2016/7/layout/BasicLinearProcessNumbered"/>
    <dgm:cxn modelId="{ECA538EA-E22B-C446-82B9-4DE114769318}" type="presOf" srcId="{DB3DC1A4-BEAF-41EF-8978-0B0BABE4577D}" destId="{65AF8E1F-14F2-0E49-8140-5A4B7F525203}" srcOrd="0" destOrd="0" presId="urn:microsoft.com/office/officeart/2016/7/layout/BasicLinearProcessNumbered"/>
    <dgm:cxn modelId="{EF8C5FF1-6E16-7D42-8DAC-6E6455DDA0B6}" type="presOf" srcId="{DC84E1D1-D4EE-4801-9E89-268F92F21478}" destId="{6CED3533-0328-614C-9D04-478ED39AC034}" srcOrd="1" destOrd="0" presId="urn:microsoft.com/office/officeart/2016/7/layout/BasicLinearProcessNumbered"/>
    <dgm:cxn modelId="{30900CF8-0C54-014D-92A1-D4E20C96FFF3}" type="presOf" srcId="{927B4332-666D-4F9D-8586-04E4BD3FBCA1}" destId="{DFA8FFF5-FBD4-1C49-9012-93CE1F1AE772}" srcOrd="0" destOrd="0" presId="urn:microsoft.com/office/officeart/2016/7/layout/BasicLinearProcessNumbered"/>
    <dgm:cxn modelId="{3366CDFB-756B-2243-93EA-4A35CB2A4C04}" type="presOf" srcId="{3066A766-27E7-4696-B4FD-A89C9F64D742}" destId="{34CE618D-6F1C-4847-B8A7-6D5D4AA377F8}" srcOrd="0" destOrd="0" presId="urn:microsoft.com/office/officeart/2016/7/layout/BasicLinearProcessNumbered"/>
    <dgm:cxn modelId="{83C7C035-1811-DC44-87CF-7DFEC41CAD56}" type="presParOf" srcId="{F8F7E06F-F137-024D-8E4E-3A2D50FD3077}" destId="{B06B0416-1F20-8848-997C-818E9F05D0D0}" srcOrd="0" destOrd="0" presId="urn:microsoft.com/office/officeart/2016/7/layout/BasicLinearProcessNumbered"/>
    <dgm:cxn modelId="{75409254-80E1-AD44-BA62-B104C3DFFE03}" type="presParOf" srcId="{B06B0416-1F20-8848-997C-818E9F05D0D0}" destId="{B148D2C2-F2F4-4E4C-84D5-27CB7A5F82E7}" srcOrd="0" destOrd="0" presId="urn:microsoft.com/office/officeart/2016/7/layout/BasicLinearProcessNumbered"/>
    <dgm:cxn modelId="{D47B6892-D30B-AF4D-92CD-7E8C38D838D9}" type="presParOf" srcId="{B06B0416-1F20-8848-997C-818E9F05D0D0}" destId="{65AF8E1F-14F2-0E49-8140-5A4B7F525203}" srcOrd="1" destOrd="0" presId="urn:microsoft.com/office/officeart/2016/7/layout/BasicLinearProcessNumbered"/>
    <dgm:cxn modelId="{A301BF29-242D-1847-9AFC-7FCDCB9FB492}" type="presParOf" srcId="{B06B0416-1F20-8848-997C-818E9F05D0D0}" destId="{1C907D83-9660-7E4F-BABC-840E7F6B0438}" srcOrd="2" destOrd="0" presId="urn:microsoft.com/office/officeart/2016/7/layout/BasicLinearProcessNumbered"/>
    <dgm:cxn modelId="{A01A0374-7565-2944-AD37-B6E783C00F4F}" type="presParOf" srcId="{B06B0416-1F20-8848-997C-818E9F05D0D0}" destId="{C942E643-BA42-2041-91D1-E1A7F2B1197E}" srcOrd="3" destOrd="0" presId="urn:microsoft.com/office/officeart/2016/7/layout/BasicLinearProcessNumbered"/>
    <dgm:cxn modelId="{7B906EF3-9FD0-C940-9615-E9B036E55AB9}" type="presParOf" srcId="{F8F7E06F-F137-024D-8E4E-3A2D50FD3077}" destId="{E4DB3622-084E-9244-9776-A7853D6CDE2B}" srcOrd="1" destOrd="0" presId="urn:microsoft.com/office/officeart/2016/7/layout/BasicLinearProcessNumbered"/>
    <dgm:cxn modelId="{E854F84D-7C86-6F47-8715-9460FD77B4F6}" type="presParOf" srcId="{F8F7E06F-F137-024D-8E4E-3A2D50FD3077}" destId="{66E116DF-2FC2-864D-9637-DE2BB7F3BE61}" srcOrd="2" destOrd="0" presId="urn:microsoft.com/office/officeart/2016/7/layout/BasicLinearProcessNumbered"/>
    <dgm:cxn modelId="{312BB1E0-0189-6947-8BAD-8F3C34C42CF8}" type="presParOf" srcId="{66E116DF-2FC2-864D-9637-DE2BB7F3BE61}" destId="{A389A342-CAF5-884A-A354-C63F7D0BD29B}" srcOrd="0" destOrd="0" presId="urn:microsoft.com/office/officeart/2016/7/layout/BasicLinearProcessNumbered"/>
    <dgm:cxn modelId="{7CC9C554-8219-FF48-B5BA-352A8298D925}" type="presParOf" srcId="{66E116DF-2FC2-864D-9637-DE2BB7F3BE61}" destId="{51B115CD-B924-F74A-86C6-795C0E4BFB5F}" srcOrd="1" destOrd="0" presId="urn:microsoft.com/office/officeart/2016/7/layout/BasicLinearProcessNumbered"/>
    <dgm:cxn modelId="{B0040650-3CAF-9A44-8DA3-E2F3759BECF5}" type="presParOf" srcId="{66E116DF-2FC2-864D-9637-DE2BB7F3BE61}" destId="{BAB7F9D8-F0F4-364D-A257-181AC42818BD}" srcOrd="2" destOrd="0" presId="urn:microsoft.com/office/officeart/2016/7/layout/BasicLinearProcessNumbered"/>
    <dgm:cxn modelId="{E5F5A0A0-0CDB-B144-882A-3617D2752F56}" type="presParOf" srcId="{66E116DF-2FC2-864D-9637-DE2BB7F3BE61}" destId="{D51604BA-68DC-3D4C-A32A-E52EC09C7479}" srcOrd="3" destOrd="0" presId="urn:microsoft.com/office/officeart/2016/7/layout/BasicLinearProcessNumbered"/>
    <dgm:cxn modelId="{17A8229A-C6C2-414D-B797-58B8B73C178F}" type="presParOf" srcId="{F8F7E06F-F137-024D-8E4E-3A2D50FD3077}" destId="{86A967FE-3DC7-A244-8D5B-85823987B41C}" srcOrd="3" destOrd="0" presId="urn:microsoft.com/office/officeart/2016/7/layout/BasicLinearProcessNumbered"/>
    <dgm:cxn modelId="{1EBD726D-F55A-D241-B76B-554EB553C505}" type="presParOf" srcId="{F8F7E06F-F137-024D-8E4E-3A2D50FD3077}" destId="{42BB8441-09F7-2D4E-A5D0-1BD957344A76}" srcOrd="4" destOrd="0" presId="urn:microsoft.com/office/officeart/2016/7/layout/BasicLinearProcessNumbered"/>
    <dgm:cxn modelId="{BDE1644F-D2A2-AF48-97CA-A21D58E01A67}" type="presParOf" srcId="{42BB8441-09F7-2D4E-A5D0-1BD957344A76}" destId="{E7EFC814-7F0E-CF4C-AE0B-4F16475BA5B1}" srcOrd="0" destOrd="0" presId="urn:microsoft.com/office/officeart/2016/7/layout/BasicLinearProcessNumbered"/>
    <dgm:cxn modelId="{F3D8CC2E-BE1D-BD48-8D48-D530B6DF6A65}" type="presParOf" srcId="{42BB8441-09F7-2D4E-A5D0-1BD957344A76}" destId="{34CE618D-6F1C-4847-B8A7-6D5D4AA377F8}" srcOrd="1" destOrd="0" presId="urn:microsoft.com/office/officeart/2016/7/layout/BasicLinearProcessNumbered"/>
    <dgm:cxn modelId="{B696355E-1F45-3748-91AF-88804234DB2C}" type="presParOf" srcId="{42BB8441-09F7-2D4E-A5D0-1BD957344A76}" destId="{B834F3C6-FAEF-C542-A9A6-D0503CD8AC9F}" srcOrd="2" destOrd="0" presId="urn:microsoft.com/office/officeart/2016/7/layout/BasicLinearProcessNumbered"/>
    <dgm:cxn modelId="{D06F802F-3778-DC4C-81C1-AB463BD3EADB}" type="presParOf" srcId="{42BB8441-09F7-2D4E-A5D0-1BD957344A76}" destId="{6CED3533-0328-614C-9D04-478ED39AC034}" srcOrd="3" destOrd="0" presId="urn:microsoft.com/office/officeart/2016/7/layout/BasicLinearProcessNumbered"/>
    <dgm:cxn modelId="{CFBB5F86-953B-B544-B52D-026FC99CD3E0}" type="presParOf" srcId="{F8F7E06F-F137-024D-8E4E-3A2D50FD3077}" destId="{D6DEAFDC-3C6C-4348-9E55-8B101CD1D23A}" srcOrd="5" destOrd="0" presId="urn:microsoft.com/office/officeart/2016/7/layout/BasicLinearProcessNumbered"/>
    <dgm:cxn modelId="{F531AD34-0C4F-C149-8C63-AEF2DB10B477}" type="presParOf" srcId="{F8F7E06F-F137-024D-8E4E-3A2D50FD3077}" destId="{67E9C0D0-3568-B143-A263-BC59165686B1}" srcOrd="6" destOrd="0" presId="urn:microsoft.com/office/officeart/2016/7/layout/BasicLinearProcessNumbered"/>
    <dgm:cxn modelId="{7D1C6ECD-5C3D-A64B-9E7F-395D07DC20AC}" type="presParOf" srcId="{67E9C0D0-3568-B143-A263-BC59165686B1}" destId="{EC88CA19-1528-594A-9F35-BD1AE3BCD06E}" srcOrd="0" destOrd="0" presId="urn:microsoft.com/office/officeart/2016/7/layout/BasicLinearProcessNumbered"/>
    <dgm:cxn modelId="{9ADE1432-F679-D047-BD0A-56C6A1F3BD39}" type="presParOf" srcId="{67E9C0D0-3568-B143-A263-BC59165686B1}" destId="{DFA8FFF5-FBD4-1C49-9012-93CE1F1AE772}" srcOrd="1" destOrd="0" presId="urn:microsoft.com/office/officeart/2016/7/layout/BasicLinearProcessNumbered"/>
    <dgm:cxn modelId="{AB6C6F56-6D0C-8646-844C-1BCCEE39FED1}" type="presParOf" srcId="{67E9C0D0-3568-B143-A263-BC59165686B1}" destId="{BBE98DC6-9F3D-DD46-9832-DE18A173FBF7}" srcOrd="2" destOrd="0" presId="urn:microsoft.com/office/officeart/2016/7/layout/BasicLinearProcessNumbered"/>
    <dgm:cxn modelId="{51EF5435-3C2C-3C4B-B3D9-491243DCCD57}" type="presParOf" srcId="{67E9C0D0-3568-B143-A263-BC59165686B1}" destId="{4FA5A7DA-4A2A-E34E-972E-B77726F9BAD8}" srcOrd="3" destOrd="0" presId="urn:microsoft.com/office/officeart/2016/7/layout/BasicLinearProcessNumbered"/>
    <dgm:cxn modelId="{04021C5B-9E12-704F-A7D4-2D7A20DEE5CD}" type="presParOf" srcId="{F8F7E06F-F137-024D-8E4E-3A2D50FD3077}" destId="{1E4EAFA4-A0CC-C04C-9515-6E842EB3EA63}" srcOrd="7" destOrd="0" presId="urn:microsoft.com/office/officeart/2016/7/layout/BasicLinearProcessNumbered"/>
    <dgm:cxn modelId="{4EA43704-3CC1-E149-8A9F-EB95189D6B7E}" type="presParOf" srcId="{F8F7E06F-F137-024D-8E4E-3A2D50FD3077}" destId="{C39264D0-1904-2147-8D4B-A74C9CE8E4BF}" srcOrd="8" destOrd="0" presId="urn:microsoft.com/office/officeart/2016/7/layout/BasicLinearProcessNumbered"/>
    <dgm:cxn modelId="{E76FDAE6-CCBD-B14B-B817-1A8342CD3DF2}" type="presParOf" srcId="{C39264D0-1904-2147-8D4B-A74C9CE8E4BF}" destId="{E1058728-527D-9242-B63D-342DD1232EB1}" srcOrd="0" destOrd="0" presId="urn:microsoft.com/office/officeart/2016/7/layout/BasicLinearProcessNumbered"/>
    <dgm:cxn modelId="{EC5198DB-0120-2046-BF71-0FB1FA5DA18F}" type="presParOf" srcId="{C39264D0-1904-2147-8D4B-A74C9CE8E4BF}" destId="{79A5E9E2-7941-D941-982B-1A8506A5CF67}" srcOrd="1" destOrd="0" presId="urn:microsoft.com/office/officeart/2016/7/layout/BasicLinearProcessNumbered"/>
    <dgm:cxn modelId="{CA97DF1D-0E04-3A46-9775-A68B1C0F0A31}" type="presParOf" srcId="{C39264D0-1904-2147-8D4B-A74C9CE8E4BF}" destId="{53AF553A-DBC4-2449-A2F9-21ABBECEE109}" srcOrd="2" destOrd="0" presId="urn:microsoft.com/office/officeart/2016/7/layout/BasicLinearProcessNumbered"/>
    <dgm:cxn modelId="{76BBA361-B2B8-AB44-B988-0329A29232FC}" type="presParOf" srcId="{C39264D0-1904-2147-8D4B-A74C9CE8E4BF}" destId="{AF57233C-0D79-9445-AEA5-B60408B0F80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8D2C2-F2F4-4E4C-84D5-27CB7A5F82E7}">
      <dsp:nvSpPr>
        <dsp:cNvPr id="0" name=""/>
        <dsp:cNvSpPr/>
      </dsp:nvSpPr>
      <dsp:spPr>
        <a:xfrm>
          <a:off x="3727" y="234795"/>
          <a:ext cx="2018076" cy="28253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337" tIns="330200" rIns="157337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Look deeper into trade off between cost and time</a:t>
          </a:r>
          <a:endParaRPr lang="en-US" sz="1500" kern="1200" dirty="0"/>
        </a:p>
      </dsp:txBody>
      <dsp:txXfrm>
        <a:off x="3727" y="1308412"/>
        <a:ext cx="2018076" cy="1695183"/>
      </dsp:txXfrm>
    </dsp:sp>
    <dsp:sp modelId="{65AF8E1F-14F2-0E49-8140-5A4B7F525203}">
      <dsp:nvSpPr>
        <dsp:cNvPr id="0" name=""/>
        <dsp:cNvSpPr/>
      </dsp:nvSpPr>
      <dsp:spPr>
        <a:xfrm>
          <a:off x="588969" y="517326"/>
          <a:ext cx="847591" cy="8475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82" tIns="12700" rIns="66082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1</a:t>
          </a:r>
        </a:p>
      </dsp:txBody>
      <dsp:txXfrm>
        <a:off x="713096" y="641453"/>
        <a:ext cx="599337" cy="599337"/>
      </dsp:txXfrm>
    </dsp:sp>
    <dsp:sp modelId="{1C907D83-9660-7E4F-BABC-840E7F6B0438}">
      <dsp:nvSpPr>
        <dsp:cNvPr id="0" name=""/>
        <dsp:cNvSpPr/>
      </dsp:nvSpPr>
      <dsp:spPr>
        <a:xfrm>
          <a:off x="3727" y="3060030"/>
          <a:ext cx="201807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9A342-CAF5-884A-A354-C63F7D0BD29B}">
      <dsp:nvSpPr>
        <dsp:cNvPr id="0" name=""/>
        <dsp:cNvSpPr/>
      </dsp:nvSpPr>
      <dsp:spPr>
        <a:xfrm>
          <a:off x="2223611" y="234795"/>
          <a:ext cx="2018076" cy="28253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337" tIns="330200" rIns="157337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Use google map API to check the duration between each address and airport</a:t>
          </a:r>
          <a:endParaRPr lang="en-US" sz="1500" kern="1200" dirty="0"/>
        </a:p>
      </dsp:txBody>
      <dsp:txXfrm>
        <a:off x="2223611" y="1308412"/>
        <a:ext cx="2018076" cy="1695183"/>
      </dsp:txXfrm>
    </dsp:sp>
    <dsp:sp modelId="{51B115CD-B924-F74A-86C6-795C0E4BFB5F}">
      <dsp:nvSpPr>
        <dsp:cNvPr id="0" name=""/>
        <dsp:cNvSpPr/>
      </dsp:nvSpPr>
      <dsp:spPr>
        <a:xfrm>
          <a:off x="2808853" y="517326"/>
          <a:ext cx="847591" cy="8475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82" tIns="12700" rIns="66082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2</a:t>
          </a:r>
        </a:p>
      </dsp:txBody>
      <dsp:txXfrm>
        <a:off x="2932980" y="641453"/>
        <a:ext cx="599337" cy="599337"/>
      </dsp:txXfrm>
    </dsp:sp>
    <dsp:sp modelId="{BAB7F9D8-F0F4-364D-A257-181AC42818BD}">
      <dsp:nvSpPr>
        <dsp:cNvPr id="0" name=""/>
        <dsp:cNvSpPr/>
      </dsp:nvSpPr>
      <dsp:spPr>
        <a:xfrm>
          <a:off x="2223611" y="3060030"/>
          <a:ext cx="201807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FC814-7F0E-CF4C-AE0B-4F16475BA5B1}">
      <dsp:nvSpPr>
        <dsp:cNvPr id="0" name=""/>
        <dsp:cNvSpPr/>
      </dsp:nvSpPr>
      <dsp:spPr>
        <a:xfrm>
          <a:off x="4443494" y="234795"/>
          <a:ext cx="2018076" cy="28253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337" tIns="330200" rIns="157337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try different Ks for K-mean, we can use elbow method to find the best K</a:t>
          </a:r>
          <a:endParaRPr lang="en-US" sz="1500" kern="1200" dirty="0"/>
        </a:p>
      </dsp:txBody>
      <dsp:txXfrm>
        <a:off x="4443494" y="1308412"/>
        <a:ext cx="2018076" cy="1695183"/>
      </dsp:txXfrm>
    </dsp:sp>
    <dsp:sp modelId="{34CE618D-6F1C-4847-B8A7-6D5D4AA377F8}">
      <dsp:nvSpPr>
        <dsp:cNvPr id="0" name=""/>
        <dsp:cNvSpPr/>
      </dsp:nvSpPr>
      <dsp:spPr>
        <a:xfrm>
          <a:off x="5028737" y="517326"/>
          <a:ext cx="847591" cy="8475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82" tIns="12700" rIns="66082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3</a:t>
          </a:r>
        </a:p>
      </dsp:txBody>
      <dsp:txXfrm>
        <a:off x="5152864" y="641453"/>
        <a:ext cx="599337" cy="599337"/>
      </dsp:txXfrm>
    </dsp:sp>
    <dsp:sp modelId="{B834F3C6-FAEF-C542-A9A6-D0503CD8AC9F}">
      <dsp:nvSpPr>
        <dsp:cNvPr id="0" name=""/>
        <dsp:cNvSpPr/>
      </dsp:nvSpPr>
      <dsp:spPr>
        <a:xfrm>
          <a:off x="4443494" y="3060030"/>
          <a:ext cx="201807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8CA19-1528-594A-9F35-BD1AE3BCD06E}">
      <dsp:nvSpPr>
        <dsp:cNvPr id="0" name=""/>
        <dsp:cNvSpPr/>
      </dsp:nvSpPr>
      <dsp:spPr>
        <a:xfrm>
          <a:off x="6663378" y="234795"/>
          <a:ext cx="2018076" cy="28253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337" tIns="330200" rIns="157337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 dirty="0"/>
            <a:t>Extend the project further for larger data sets</a:t>
          </a:r>
          <a:endParaRPr lang="en-US" sz="1500" kern="1200" dirty="0"/>
        </a:p>
      </dsp:txBody>
      <dsp:txXfrm>
        <a:off x="6663378" y="1308412"/>
        <a:ext cx="2018076" cy="1695183"/>
      </dsp:txXfrm>
    </dsp:sp>
    <dsp:sp modelId="{DFA8FFF5-FBD4-1C49-9012-93CE1F1AE772}">
      <dsp:nvSpPr>
        <dsp:cNvPr id="0" name=""/>
        <dsp:cNvSpPr/>
      </dsp:nvSpPr>
      <dsp:spPr>
        <a:xfrm>
          <a:off x="7248620" y="517326"/>
          <a:ext cx="847591" cy="8475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82" tIns="12700" rIns="66082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4</a:t>
          </a:r>
        </a:p>
      </dsp:txBody>
      <dsp:txXfrm>
        <a:off x="7372747" y="641453"/>
        <a:ext cx="599337" cy="599337"/>
      </dsp:txXfrm>
    </dsp:sp>
    <dsp:sp modelId="{BBE98DC6-9F3D-DD46-9832-DE18A173FBF7}">
      <dsp:nvSpPr>
        <dsp:cNvPr id="0" name=""/>
        <dsp:cNvSpPr/>
      </dsp:nvSpPr>
      <dsp:spPr>
        <a:xfrm>
          <a:off x="6663378" y="3060030"/>
          <a:ext cx="201807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58728-527D-9242-B63D-342DD1232EB1}">
      <dsp:nvSpPr>
        <dsp:cNvPr id="0" name=""/>
        <dsp:cNvSpPr/>
      </dsp:nvSpPr>
      <dsp:spPr>
        <a:xfrm>
          <a:off x="8883262" y="234795"/>
          <a:ext cx="2018076" cy="28253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337" tIns="330200" rIns="157337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Try some other Algorithms for assigning employees into one taxi</a:t>
          </a:r>
        </a:p>
      </dsp:txBody>
      <dsp:txXfrm>
        <a:off x="8883262" y="1308412"/>
        <a:ext cx="2018076" cy="1695183"/>
      </dsp:txXfrm>
    </dsp:sp>
    <dsp:sp modelId="{79A5E9E2-7941-D941-982B-1A8506A5CF67}">
      <dsp:nvSpPr>
        <dsp:cNvPr id="0" name=""/>
        <dsp:cNvSpPr/>
      </dsp:nvSpPr>
      <dsp:spPr>
        <a:xfrm>
          <a:off x="9468504" y="517326"/>
          <a:ext cx="847591" cy="8475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82" tIns="12700" rIns="66082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/>
            <a:t>5</a:t>
          </a:r>
        </a:p>
      </dsp:txBody>
      <dsp:txXfrm>
        <a:off x="9592631" y="641453"/>
        <a:ext cx="599337" cy="599337"/>
      </dsp:txXfrm>
    </dsp:sp>
    <dsp:sp modelId="{53AF553A-DBC4-2449-A2F9-21ABBECEE109}">
      <dsp:nvSpPr>
        <dsp:cNvPr id="0" name=""/>
        <dsp:cNvSpPr/>
      </dsp:nvSpPr>
      <dsp:spPr>
        <a:xfrm>
          <a:off x="8883262" y="3060030"/>
          <a:ext cx="201807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00665-557B-5243-9FE5-896F5137A2FE}" type="datetimeFigureOut">
              <a:rPr lang="en-US" smtClean="0"/>
              <a:t>8/12/21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92AAB-64B1-164C-9388-806F35E1E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0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92AAB-64B1-164C-9388-806F35E1E4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7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6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23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6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42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8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8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4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8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6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5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8/12/21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9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6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ght white natural marble texture pattern">
            <a:extLst>
              <a:ext uri="{FF2B5EF4-FFF2-40B4-BE49-F238E27FC236}">
                <a16:creationId xmlns:a16="http://schemas.microsoft.com/office/drawing/2014/main" id="{4820CC71-071C-4F88-BA4E-191C4F453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604" r="-1" b="9104"/>
          <a:stretch/>
        </p:blipFill>
        <p:spPr>
          <a:xfrm>
            <a:off x="106017" y="273836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FAEEF6-7D80-CB4A-BE2B-A285F5E95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Taxi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F9EAE-0F9E-E444-BB4D-F9D78C778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Wei Wang</a:t>
            </a:r>
          </a:p>
        </p:txBody>
      </p:sp>
    </p:spTree>
    <p:extLst>
      <p:ext uri="{BB962C8B-B14F-4D97-AF65-F5344CB8AC3E}">
        <p14:creationId xmlns:p14="http://schemas.microsoft.com/office/powerpoint/2010/main" val="1190695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413BB-43D0-634F-A473-DB0E9E9B7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>
            <a:normAutofit/>
          </a:bodyPr>
          <a:lstStyle/>
          <a:p>
            <a:r>
              <a:rPr lang="en-AU" sz="5100" b="1"/>
              <a:t>future steps</a:t>
            </a:r>
            <a:br>
              <a:rPr lang="en-AU" sz="5100" b="1"/>
            </a:br>
            <a:endParaRPr lang="en-US" sz="51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2E442C-E50F-4C3C-A7A9-C326D7EA9B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743363"/>
              </p:ext>
            </p:extLst>
          </p:nvPr>
        </p:nvGraphicFramePr>
        <p:xfrm>
          <a:off x="643466" y="633637"/>
          <a:ext cx="10905066" cy="329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231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9CEA-3F09-F34D-A6F9-8A00BF7A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Main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74021-63AA-DC42-B4A0-824988CF3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Present an algorithm to place employees into taxis.</a:t>
            </a:r>
            <a:r>
              <a:rPr lang="en-AU" dirty="0"/>
              <a:t> </a:t>
            </a:r>
          </a:p>
          <a:p>
            <a:endParaRPr lang="en-AU" dirty="0"/>
          </a:p>
          <a:p>
            <a:r>
              <a:rPr lang="en-GB" dirty="0"/>
              <a:t>Use the employee address data to compute a good set of taxi passenger configurations</a:t>
            </a:r>
            <a:r>
              <a:rPr lang="en-AU" dirty="0"/>
              <a:t> </a:t>
            </a:r>
          </a:p>
          <a:p>
            <a:endParaRPr lang="en-AU" dirty="0"/>
          </a:p>
          <a:p>
            <a:r>
              <a:rPr lang="en-US" dirty="0"/>
              <a:t>Display all the assumptions</a:t>
            </a:r>
          </a:p>
          <a:p>
            <a:endParaRPr lang="en-AU" dirty="0"/>
          </a:p>
          <a:p>
            <a:r>
              <a:rPr lang="en-GB" dirty="0"/>
              <a:t>Estimate the money saved</a:t>
            </a:r>
          </a:p>
          <a:p>
            <a:endParaRPr lang="en-GB" dirty="0"/>
          </a:p>
          <a:p>
            <a:r>
              <a:rPr lang="en-GB" dirty="0"/>
              <a:t>Show my results in map or other graphs 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7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84FF9-D1A0-CC47-B9BA-287D6455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</p:spPr>
        <p:txBody>
          <a:bodyPr>
            <a:normAutofit/>
          </a:bodyPr>
          <a:lstStyle/>
          <a:p>
            <a:r>
              <a:rPr lang="en-US" sz="6000" dirty="0"/>
              <a:t>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B780B-8A99-8946-8401-725F0B12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1359090"/>
            <a:ext cx="5132665" cy="4048046"/>
          </a:xfrm>
        </p:spPr>
        <p:txBody>
          <a:bodyPr anchor="ctr">
            <a:normAutofit/>
          </a:bodyPr>
          <a:lstStyle/>
          <a:p>
            <a:r>
              <a:rPr lang="en-AU" dirty="0"/>
              <a:t>No missing or wrong values in the given dataset.</a:t>
            </a:r>
          </a:p>
          <a:p>
            <a:endParaRPr lang="en-AU" dirty="0"/>
          </a:p>
          <a:p>
            <a:r>
              <a:rPr lang="en-AU" dirty="0"/>
              <a:t>Keeping outlier </a:t>
            </a:r>
          </a:p>
          <a:p>
            <a:endParaRPr lang="en-AU" dirty="0"/>
          </a:p>
          <a:p>
            <a:r>
              <a:rPr lang="en-US" dirty="0"/>
              <a:t>All the employee are ok with sharing taxis with others</a:t>
            </a:r>
          </a:p>
          <a:p>
            <a:endParaRPr lang="en-US" dirty="0"/>
          </a:p>
          <a:p>
            <a:r>
              <a:rPr lang="en-AU" dirty="0"/>
              <a:t>There is a trade off between time of arriving and cost of the taxi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1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B3D7E5-AB9C-4641-8D8F-B1600397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AU" sz="3000" b="1">
                <a:solidFill>
                  <a:srgbClr val="FFFFFF"/>
                </a:solidFill>
              </a:rPr>
              <a:t>Data pre-processing</a:t>
            </a: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BC94558-EC36-E74B-96A1-A63B866F4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AU" dirty="0"/>
              <a:t>Need to understand the data that is given.</a:t>
            </a:r>
          </a:p>
          <a:p>
            <a:endParaRPr lang="en-AU" dirty="0"/>
          </a:p>
          <a:p>
            <a:r>
              <a:rPr lang="en-AU" dirty="0"/>
              <a:t>No need to do much data cleaning,  since we assumed the data provided are valid.</a:t>
            </a:r>
          </a:p>
          <a:p>
            <a:pPr marL="0" indent="0">
              <a:buNone/>
            </a:pPr>
            <a:endParaRPr lang="en-AU" dirty="0"/>
          </a:p>
          <a:p>
            <a:r>
              <a:rPr lang="en-US" dirty="0"/>
              <a:t>Calculate the </a:t>
            </a:r>
            <a:r>
              <a:rPr lang="en-AU" dirty="0"/>
              <a:t>latitude and longitude of each address. </a:t>
            </a:r>
          </a:p>
          <a:p>
            <a:endParaRPr lang="en-AU" dirty="0"/>
          </a:p>
          <a:p>
            <a:r>
              <a:rPr lang="en-AU" dirty="0"/>
              <a:t>Put latitude and longitude in the </a:t>
            </a:r>
            <a:r>
              <a:rPr lang="en-AU" dirty="0" err="1"/>
              <a:t>dataframe</a:t>
            </a:r>
            <a:r>
              <a:rPr lang="en-AU" dirty="0"/>
              <a:t> as new attributes for further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9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C364A-9FCC-C148-BE64-2ACBFC81A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AU" b="1"/>
              <a:t>Approach to this problem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6570AC6-FE9D-324E-960D-F84F578C2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>
            <a:normAutofit/>
          </a:bodyPr>
          <a:lstStyle/>
          <a:p>
            <a:r>
              <a:rPr lang="en-US" dirty="0"/>
              <a:t>Assign as many employees as possible into one taxi (max of 4)</a:t>
            </a:r>
          </a:p>
          <a:p>
            <a:r>
              <a:rPr lang="en-US" dirty="0"/>
              <a:t>Divide 75 employees into 19 groups by using K-means</a:t>
            </a:r>
          </a:p>
          <a:p>
            <a:r>
              <a:rPr lang="en-US" dirty="0"/>
              <a:t>In each group, driver starts with the one with longest distance from the airport, then go to the second longest distance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third longest distance</a:t>
            </a:r>
            <a:r>
              <a:rPr lang="en-US" dirty="0">
                <a:sym typeface="Wingdings" pitchFamily="2" charset="2"/>
              </a:rPr>
              <a:t> shortest distance</a:t>
            </a:r>
          </a:p>
          <a:p>
            <a:r>
              <a:rPr lang="en-US" dirty="0"/>
              <a:t>ANOTHER OPTION: Have a pick-up point for each group(the center of each cluster), each employee go to pick-up point by their own transports.</a:t>
            </a:r>
          </a:p>
          <a:p>
            <a:r>
              <a:rPr lang="en-US" dirty="0"/>
              <a:t>Calculate the fee of</a:t>
            </a:r>
            <a:r>
              <a:rPr lang="en-AU" dirty="0"/>
              <a:t> each employee has their own taxi and the fee of a taxi takes 4 employees</a:t>
            </a:r>
          </a:p>
          <a:p>
            <a:r>
              <a:rPr lang="en-AU" dirty="0"/>
              <a:t>Compare fees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68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545F-42CE-CD47-B1FE-DA93AEF5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5440"/>
            <a:ext cx="13169900" cy="1609344"/>
          </a:xfrm>
        </p:spPr>
        <p:txBody>
          <a:bodyPr/>
          <a:lstStyle/>
          <a:p>
            <a:r>
              <a:rPr lang="en-US" dirty="0"/>
              <a:t>Map FOR employee address divided by k-means</a:t>
            </a:r>
          </a:p>
        </p:txBody>
      </p:sp>
      <p:pic>
        <p:nvPicPr>
          <p:cNvPr id="5" name="Picture 4" descr="Chart, map, bubble chart&#10;&#10;Description automatically generated">
            <a:extLst>
              <a:ext uri="{FF2B5EF4-FFF2-40B4-BE49-F238E27FC236}">
                <a16:creationId xmlns:a16="http://schemas.microsoft.com/office/drawing/2014/main" id="{2EAC3DDC-EFBA-F045-B291-02FFD548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52" y="856898"/>
            <a:ext cx="9474200" cy="56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1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545F-42CE-CD47-B1FE-DA93AEF5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5440"/>
            <a:ext cx="13169900" cy="1609344"/>
          </a:xfrm>
        </p:spPr>
        <p:txBody>
          <a:bodyPr/>
          <a:lstStyle/>
          <a:p>
            <a:r>
              <a:rPr lang="en-AU" b="1" dirty="0"/>
              <a:t>The scatter plot for </a:t>
            </a:r>
            <a:r>
              <a:rPr lang="en-US" dirty="0"/>
              <a:t>k-means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ED43767-C190-FA4B-BBA7-08FA60F8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718"/>
            <a:ext cx="12192000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2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A4C6-2D38-DD40-A58E-23C591B81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373352" cy="1609344"/>
          </a:xfrm>
        </p:spPr>
        <p:txBody>
          <a:bodyPr>
            <a:normAutofit/>
          </a:bodyPr>
          <a:lstStyle/>
          <a:p>
            <a:r>
              <a:rPr lang="en-AU" b="1" dirty="0"/>
              <a:t>Orders of picking up</a:t>
            </a:r>
            <a:br>
              <a:rPr lang="en-AU" b="1" dirty="0"/>
            </a:br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276615B-636A-7F4D-9326-548C00BAF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50" y="796205"/>
            <a:ext cx="10351900" cy="603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9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498D-25E5-C84D-983C-019D7318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en-AU" b="1" dirty="0"/>
              <a:t>Fee Comparison</a:t>
            </a:r>
            <a:br>
              <a:rPr lang="en-AU" b="1" dirty="0"/>
            </a:br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DCEA08D-7DF5-0246-8BD2-F9020C6F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010"/>
            <a:ext cx="12192000" cy="62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3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{6691015A-9496-F74E-85E9-EE0DEE034949}tf10001070</Template>
  <TotalTime>151</TotalTime>
  <Words>323</Words>
  <Application>Microsoft Macintosh PowerPoint</Application>
  <PresentationFormat>Widescreen</PresentationFormat>
  <Paragraphs>51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Rockwell</vt:lpstr>
      <vt:lpstr>Rockwell Condensed</vt:lpstr>
      <vt:lpstr>Rockwell Extra Bold</vt:lpstr>
      <vt:lpstr>Wingdings</vt:lpstr>
      <vt:lpstr>Wood Type</vt:lpstr>
      <vt:lpstr>Taxi optimization</vt:lpstr>
      <vt:lpstr>Main tasks</vt:lpstr>
      <vt:lpstr>Assumption</vt:lpstr>
      <vt:lpstr>Data pre-processing</vt:lpstr>
      <vt:lpstr>Approach to this problem</vt:lpstr>
      <vt:lpstr>Map FOR employee address divided by k-means</vt:lpstr>
      <vt:lpstr>The scatter plot for k-means</vt:lpstr>
      <vt:lpstr>Orders of picking up </vt:lpstr>
      <vt:lpstr>Fee Comparison </vt:lpstr>
      <vt:lpstr>future steps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Taxi optimization</dc:title>
  <dc:creator>Wei Wang</dc:creator>
  <cp:lastModifiedBy>Wei Wang</cp:lastModifiedBy>
  <cp:revision>1</cp:revision>
  <dcterms:created xsi:type="dcterms:W3CDTF">2021-08-12T02:25:01Z</dcterms:created>
  <dcterms:modified xsi:type="dcterms:W3CDTF">2021-08-12T04:56:22Z</dcterms:modified>
</cp:coreProperties>
</file>